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5" r:id="rId2"/>
    <p:sldId id="256" r:id="rId3"/>
    <p:sldId id="336" r:id="rId4"/>
    <p:sldId id="337" r:id="rId5"/>
    <p:sldId id="326" r:id="rId6"/>
    <p:sldId id="291" r:id="rId7"/>
    <p:sldId id="331" r:id="rId8"/>
    <p:sldId id="292" r:id="rId9"/>
    <p:sldId id="293" r:id="rId10"/>
    <p:sldId id="257" r:id="rId11"/>
    <p:sldId id="258" r:id="rId12"/>
    <p:sldId id="296" r:id="rId13"/>
    <p:sldId id="297" r:id="rId14"/>
    <p:sldId id="298" r:id="rId15"/>
    <p:sldId id="328" r:id="rId16"/>
    <p:sldId id="329" r:id="rId17"/>
    <p:sldId id="330" r:id="rId18"/>
    <p:sldId id="332" r:id="rId19"/>
    <p:sldId id="333" r:id="rId20"/>
    <p:sldId id="334" r:id="rId21"/>
    <p:sldId id="299" r:id="rId22"/>
    <p:sldId id="300" r:id="rId23"/>
    <p:sldId id="301" r:id="rId24"/>
    <p:sldId id="294" r:id="rId25"/>
    <p:sldId id="275" r:id="rId26"/>
    <p:sldId id="295" r:id="rId27"/>
    <p:sldId id="276" r:id="rId28"/>
    <p:sldId id="277" r:id="rId29"/>
    <p:sldId id="279" r:id="rId30"/>
    <p:sldId id="280" r:id="rId31"/>
    <p:sldId id="281" r:id="rId32"/>
    <p:sldId id="282" r:id="rId33"/>
    <p:sldId id="283" r:id="rId34"/>
    <p:sldId id="284" r:id="rId35"/>
    <p:sldId id="285" r:id="rId36"/>
    <p:sldId id="286" r:id="rId37"/>
    <p:sldId id="289" r:id="rId38"/>
    <p:sldId id="288" r:id="rId39"/>
    <p:sldId id="290"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41" r:id="rId65"/>
    <p:sldId id="338" r:id="rId66"/>
    <p:sldId id="339" r:id="rId67"/>
    <p:sldId id="340"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37" autoAdjust="0"/>
    <p:restoredTop sz="94660"/>
  </p:normalViewPr>
  <p:slideViewPr>
    <p:cSldViewPr>
      <p:cViewPr varScale="1">
        <p:scale>
          <a:sx n="68" d="100"/>
          <a:sy n="68" d="100"/>
        </p:scale>
        <p:origin x="-6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ACAE225-8953-4AF5-B66C-26231EA8870B}" type="datetimeFigureOut">
              <a:rPr lang="en-US" smtClean="0"/>
              <a:pPr/>
              <a:t>3/4/2023</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E36DBA1-FE14-4F2E-AE38-B7A6CAAC8B1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CAE225-8953-4AF5-B66C-26231EA8870B}" type="datetimeFigureOut">
              <a:rPr lang="en-US" smtClean="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36DBA1-FE14-4F2E-AE38-B7A6CAAC8B1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CAE225-8953-4AF5-B66C-26231EA8870B}" type="datetimeFigureOut">
              <a:rPr lang="en-US" smtClean="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36DBA1-FE14-4F2E-AE38-B7A6CAAC8B1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ACAE225-8953-4AF5-B66C-26231EA8870B}" type="datetimeFigureOut">
              <a:rPr lang="en-US" smtClean="0"/>
              <a:pPr/>
              <a:t>3/4/2023</a:t>
            </a:fld>
            <a:endParaRPr lang="en-US" dirty="0"/>
          </a:p>
        </p:txBody>
      </p:sp>
      <p:sp>
        <p:nvSpPr>
          <p:cNvPr id="9" name="Slide Number Placeholder 8"/>
          <p:cNvSpPr>
            <a:spLocks noGrp="1"/>
          </p:cNvSpPr>
          <p:nvPr>
            <p:ph type="sldNum" sz="quarter" idx="15"/>
          </p:nvPr>
        </p:nvSpPr>
        <p:spPr/>
        <p:txBody>
          <a:bodyPr rtlCol="0"/>
          <a:lstStyle/>
          <a:p>
            <a:fld id="{2E36DBA1-FE14-4F2E-AE38-B7A6CAAC8B1E}"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ACAE225-8953-4AF5-B66C-26231EA8870B}" type="datetimeFigureOut">
              <a:rPr lang="en-US" smtClean="0"/>
              <a:pPr/>
              <a:t>3/4/2023</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2E36DBA1-FE14-4F2E-AE38-B7A6CAAC8B1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ACAE225-8953-4AF5-B66C-26231EA8870B}" type="datetimeFigureOut">
              <a:rPr lang="en-US" smtClean="0"/>
              <a:pPr/>
              <a:t>3/4/2023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36DBA1-FE14-4F2E-AE38-B7A6CAAC8B1E}"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ACAE225-8953-4AF5-B66C-26231EA8870B}" type="datetimeFigureOut">
              <a:rPr lang="en-US" smtClean="0"/>
              <a:pPr/>
              <a:t>3/4/2023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36DBA1-FE14-4F2E-AE38-B7A6CAAC8B1E}"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ACAE225-8953-4AF5-B66C-26231EA8870B}" type="datetimeFigureOut">
              <a:rPr lang="en-US" smtClean="0"/>
              <a:pPr/>
              <a:t>3/4/2023</a:t>
            </a:fld>
            <a:endParaRPr lang="en-US" dirty="0"/>
          </a:p>
        </p:txBody>
      </p:sp>
      <p:sp>
        <p:nvSpPr>
          <p:cNvPr id="7" name="Slide Number Placeholder 6"/>
          <p:cNvSpPr>
            <a:spLocks noGrp="1"/>
          </p:cNvSpPr>
          <p:nvPr>
            <p:ph type="sldNum" sz="quarter" idx="11"/>
          </p:nvPr>
        </p:nvSpPr>
        <p:spPr/>
        <p:txBody>
          <a:bodyPr rtlCol="0"/>
          <a:lstStyle/>
          <a:p>
            <a:fld id="{2E36DBA1-FE14-4F2E-AE38-B7A6CAAC8B1E}"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AE225-8953-4AF5-B66C-26231EA8870B}" type="datetimeFigureOut">
              <a:rPr lang="en-US" smtClean="0"/>
              <a:pPr/>
              <a:t>3/4/2023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36DBA1-FE14-4F2E-AE38-B7A6CAAC8B1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ACAE225-8953-4AF5-B66C-26231EA8870B}" type="datetimeFigureOut">
              <a:rPr lang="en-US" smtClean="0"/>
              <a:pPr/>
              <a:t>3/4/2023</a:t>
            </a:fld>
            <a:endParaRPr lang="en-US" dirty="0"/>
          </a:p>
        </p:txBody>
      </p:sp>
      <p:sp>
        <p:nvSpPr>
          <p:cNvPr id="22" name="Slide Number Placeholder 21"/>
          <p:cNvSpPr>
            <a:spLocks noGrp="1"/>
          </p:cNvSpPr>
          <p:nvPr>
            <p:ph type="sldNum" sz="quarter" idx="15"/>
          </p:nvPr>
        </p:nvSpPr>
        <p:spPr/>
        <p:txBody>
          <a:bodyPr rtlCol="0"/>
          <a:lstStyle/>
          <a:p>
            <a:fld id="{2E36DBA1-FE14-4F2E-AE38-B7A6CAAC8B1E}"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ACAE225-8953-4AF5-B66C-26231EA8870B}" type="datetimeFigureOut">
              <a:rPr lang="en-US" smtClean="0"/>
              <a:pPr/>
              <a:t>3/4/2023</a:t>
            </a:fld>
            <a:endParaRPr lang="en-US" dirty="0"/>
          </a:p>
        </p:txBody>
      </p:sp>
      <p:sp>
        <p:nvSpPr>
          <p:cNvPr id="18" name="Slide Number Placeholder 17"/>
          <p:cNvSpPr>
            <a:spLocks noGrp="1"/>
          </p:cNvSpPr>
          <p:nvPr>
            <p:ph type="sldNum" sz="quarter" idx="11"/>
          </p:nvPr>
        </p:nvSpPr>
        <p:spPr/>
        <p:txBody>
          <a:bodyPr rtlCol="0"/>
          <a:lstStyle/>
          <a:p>
            <a:fld id="{2E36DBA1-FE14-4F2E-AE38-B7A6CAAC8B1E}"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ACAE225-8953-4AF5-B66C-26231EA8870B}" type="datetimeFigureOut">
              <a:rPr lang="en-US" smtClean="0"/>
              <a:pPr/>
              <a:t>3/4/2023</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E36DBA1-FE14-4F2E-AE38-B7A6CAAC8B1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28800" y="381000"/>
            <a:ext cx="6172200" cy="1066800"/>
          </a:xfrm>
        </p:spPr>
        <p:txBody>
          <a:bodyPr>
            <a:normAutofit fontScale="90000"/>
          </a:bodyPr>
          <a:lstStyle/>
          <a:p>
            <a:pPr algn="ctr"/>
            <a:r>
              <a:rPr lang="en-US" sz="3100" dirty="0" smtClean="0">
                <a:latin typeface="Book Antiqua" panose="02040602050305030304" pitchFamily="18" charset="0"/>
              </a:rPr>
              <a:t>RUNGTA COLLEGE OF DENTAL SCIENCES &amp; RESEARCH </a:t>
            </a:r>
            <a:r>
              <a:rPr lang="en-US" sz="3200" dirty="0" smtClean="0">
                <a:latin typeface="Book Antiqua" panose="02040602050305030304" pitchFamily="18" charset="0"/>
              </a:rPr>
              <a:t/>
            </a:r>
            <a:br>
              <a:rPr lang="en-US" sz="3200" dirty="0" smtClean="0">
                <a:latin typeface="Book Antiqua" panose="02040602050305030304" pitchFamily="18" charset="0"/>
              </a:rPr>
            </a:br>
            <a:endParaRPr lang="en-US" dirty="0"/>
          </a:p>
        </p:txBody>
      </p:sp>
      <p:sp>
        <p:nvSpPr>
          <p:cNvPr id="5" name="Subtitle 4"/>
          <p:cNvSpPr>
            <a:spLocks noGrp="1"/>
          </p:cNvSpPr>
          <p:nvPr>
            <p:ph type="subTitle" idx="1"/>
          </p:nvPr>
        </p:nvSpPr>
        <p:spPr>
          <a:xfrm>
            <a:off x="2743200" y="3200400"/>
            <a:ext cx="6172200" cy="1193322"/>
          </a:xfrm>
        </p:spPr>
        <p:txBody>
          <a:bodyPr>
            <a:noAutofit/>
          </a:bodyPr>
          <a:lstStyle/>
          <a:p>
            <a:r>
              <a:rPr lang="en-US" sz="2800" dirty="0" smtClean="0"/>
              <a:t>DENTAL CARIES</a:t>
            </a:r>
            <a:endParaRPr lang="en-US" sz="28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xmlns="" val="0"/>
              </a:ext>
            </a:extLst>
          </a:blip>
          <a:srcRect l="15781" r="15781"/>
          <a:stretch/>
        </p:blipFill>
        <p:spPr>
          <a:xfrm>
            <a:off x="0" y="0"/>
            <a:ext cx="1874520" cy="2114550"/>
          </a:xfrm>
          <a:prstGeom prst="rect">
            <a:avLst/>
          </a:prstGeom>
        </p:spPr>
      </p:pic>
      <p:sp>
        <p:nvSpPr>
          <p:cNvPr id="7" name="Rectangle 6"/>
          <p:cNvSpPr/>
          <p:nvPr/>
        </p:nvSpPr>
        <p:spPr>
          <a:xfrm>
            <a:off x="0" y="2286000"/>
            <a:ext cx="3855543" cy="523220"/>
          </a:xfrm>
          <a:prstGeom prst="rect">
            <a:avLst/>
          </a:prstGeom>
        </p:spPr>
        <p:txBody>
          <a:bodyPr wrap="none">
            <a:spAutoFit/>
          </a:bodyPr>
          <a:lstStyle/>
          <a:p>
            <a:r>
              <a:rPr lang="en-US" sz="2800" dirty="0" smtClean="0">
                <a:latin typeface="Book Antiqua" panose="02040602050305030304" pitchFamily="18" charset="0"/>
              </a:rPr>
              <a:t>TITLE OF THE TOPIC </a:t>
            </a:r>
            <a:endParaRPr lang="en-US" sz="2800" dirty="0">
              <a:latin typeface="Book Antiqua" panose="02040602050305030304" pitchFamily="18" charset="0"/>
            </a:endParaRPr>
          </a:p>
        </p:txBody>
      </p:sp>
      <p:sp>
        <p:nvSpPr>
          <p:cNvPr id="8" name="Rectangle 7"/>
          <p:cNvSpPr/>
          <p:nvPr/>
        </p:nvSpPr>
        <p:spPr>
          <a:xfrm>
            <a:off x="762000" y="5257800"/>
            <a:ext cx="8915400" cy="830997"/>
          </a:xfrm>
          <a:prstGeom prst="rect">
            <a:avLst/>
          </a:prstGeom>
        </p:spPr>
        <p:txBody>
          <a:bodyPr wrap="square">
            <a:spAutoFit/>
          </a:bodyPr>
          <a:lstStyle/>
          <a:p>
            <a:pPr algn="ctr"/>
            <a:r>
              <a:rPr lang="en-US" sz="2400" b="1" dirty="0" smtClean="0">
                <a:latin typeface="Book Antiqua" panose="02040602050305030304" pitchFamily="18" charset="0"/>
              </a:rPr>
              <a:t>DEPARTMENT OF ORAL PATHOLOGY &amp; MICROBIOLOGY   </a:t>
            </a:r>
            <a:endParaRPr lang="en-US" sz="2400" b="1" dirty="0">
              <a:latin typeface="Book Antiqua" panose="0204060205030503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259_Chrome - Copy.jpg"/>
          <p:cNvPicPr>
            <a:picLocks noGrp="1" noChangeAspect="1"/>
          </p:cNvPicPr>
          <p:nvPr>
            <p:ph sz="quarter" idx="1"/>
          </p:nvPr>
        </p:nvPicPr>
        <p:blipFill>
          <a:blip r:embed="rId2"/>
          <a:stretch>
            <a:fillRect/>
          </a:stretch>
        </p:blipFill>
        <p:spPr>
          <a:xfrm>
            <a:off x="0" y="0"/>
            <a:ext cx="8915399"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ocuments\dental caries\Screenshot_20220708-123309_Chrom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318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creenshot_20220708-123322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326_Chrome.jpg"/>
          <p:cNvPicPr>
            <a:picLocks noGrp="1" noChangeAspect="1"/>
          </p:cNvPicPr>
          <p:nvPr>
            <p:ph sz="quarter"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20708-123331_Chrome.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20708-123336_Chrome.jpg"/>
          <p:cNvPicPr>
            <a:picLocks noGrp="1" noChangeAspect="1"/>
          </p:cNvPicPr>
          <p:nvPr>
            <p:ph sz="quarter"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shot_20220708-123343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shot_20220708-123348_Chrome.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20708-123401_Chrome.jpg"/>
          <p:cNvPicPr>
            <a:picLocks noGrp="1" noChangeAspect="1"/>
          </p:cNvPicPr>
          <p:nvPr>
            <p:ph sz="quarter"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981200"/>
            <a:ext cx="6172200" cy="1524000"/>
          </a:xfrm>
        </p:spPr>
        <p:txBody>
          <a:bodyPr>
            <a:normAutofit/>
          </a:bodyPr>
          <a:lstStyle/>
          <a:p>
            <a:pPr algn="ctr"/>
            <a:r>
              <a:rPr lang="en-US" sz="4400" u="sng" dirty="0" smtClean="0"/>
              <a:t>DENTAL CARIES</a:t>
            </a:r>
            <a:endParaRPr lang="en-US" sz="4400" u="sng" dirty="0"/>
          </a:p>
        </p:txBody>
      </p:sp>
      <p:sp>
        <p:nvSpPr>
          <p:cNvPr id="3" name="Subtitle 2"/>
          <p:cNvSpPr>
            <a:spLocks noGrp="1"/>
          </p:cNvSpPr>
          <p:nvPr>
            <p:ph type="subTitle" idx="1"/>
          </p:nvPr>
        </p:nvSpPr>
        <p:spPr/>
        <p:txBody>
          <a:bodyPr/>
          <a:lstStyle/>
          <a:p>
            <a:r>
              <a:rPr lang="en-US" dirty="0" smtClean="0"/>
              <a:t>GUIDED BY :-</a:t>
            </a:r>
          </a:p>
          <a:p>
            <a:r>
              <a:rPr lang="en-US" dirty="0" smtClean="0"/>
              <a:t>DR. SIDDHARTH PUNDIR</a:t>
            </a:r>
          </a:p>
          <a:p>
            <a:r>
              <a:rPr lang="en-US" dirty="0" smtClean="0"/>
              <a:t>DR. SUDHANSHU DIXIT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shot_20220708-123405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417_Chrome.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421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425_Chrome.jpg"/>
          <p:cNvPicPr>
            <a:picLocks noGrp="1" noChangeAspect="1"/>
          </p:cNvPicPr>
          <p:nvPr>
            <p:ph sz="quarter"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ocuments\dental caries\Screenshot_20220708-122601_Chrome - Copy.jpg"/>
          <p:cNvPicPr>
            <a:picLocks noChangeAspect="1" noChangeArrowheads="1"/>
          </p:cNvPicPr>
          <p:nvPr/>
        </p:nvPicPr>
        <p:blipFill>
          <a:blip r:embed="rId2"/>
          <a:srcRect/>
          <a:stretch>
            <a:fillRect/>
          </a:stretch>
        </p:blipFill>
        <p:spPr bwMode="auto">
          <a:xfrm>
            <a:off x="0" y="0"/>
            <a:ext cx="9144000" cy="6629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2608_Chrome - Copy.jpg"/>
          <p:cNvPicPr>
            <a:picLocks noGrp="1" noChangeAspect="1"/>
          </p:cNvPicPr>
          <p:nvPr>
            <p:ph sz="quarter" idx="1"/>
          </p:nvPr>
        </p:nvPicPr>
        <p:blipFill>
          <a:blip r:embed="rId2"/>
          <a:stretch>
            <a:fillRect/>
          </a:stretch>
        </p:blipFill>
        <p:spPr>
          <a:xfrm>
            <a:off x="0" y="0"/>
            <a:ext cx="9144000" cy="66294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051_Chrome - Copy.jpg"/>
          <p:cNvPicPr>
            <a:picLocks noGrp="1" noChangeAspect="1"/>
          </p:cNvPicPr>
          <p:nvPr>
            <p:ph sz="quarter" idx="1"/>
          </p:nvPr>
        </p:nvPicPr>
        <p:blipFill>
          <a:blip r:embed="rId2"/>
          <a:stretch>
            <a:fillRect/>
          </a:stretch>
        </p:blipFill>
        <p:spPr>
          <a:xfrm>
            <a:off x="0" y="0"/>
            <a:ext cx="9143999" cy="68580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055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059_Chrome.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creenshot_20220708-123109_Chrome - Copy.jpg"/>
          <p:cNvPicPr>
            <a:picLocks noGrp="1" noChangeAspect="1"/>
          </p:cNvPicPr>
          <p:nvPr>
            <p:ph sz="quarter" idx="1"/>
          </p:nvPr>
        </p:nvPicPr>
        <p:blipFill>
          <a:blip r:embed="rId2"/>
          <a:stretch>
            <a:fillRect/>
          </a:stretch>
        </p:blipFill>
        <p:spPr>
          <a:xfrm>
            <a:off x="0" y="0"/>
            <a:ext cx="9143999"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304800"/>
            <a:ext cx="6945086"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972318145"/>
              </p:ext>
            </p:extLst>
          </p:nvPr>
        </p:nvGraphicFramePr>
        <p:xfrm>
          <a:off x="533401" y="2612570"/>
          <a:ext cx="7674428" cy="3624419"/>
        </p:xfrm>
        <a:graphic>
          <a:graphicData uri="http://schemas.openxmlformats.org/drawingml/2006/table">
            <a:tbl>
              <a:tblPr firstRow="1" bandRow="1">
                <a:tableStyleId>{5C22544A-7EE6-4342-B048-85BDC9FD1C3A}</a:tableStyleId>
              </a:tblPr>
              <a:tblGrid>
                <a:gridCol w="2025499">
                  <a:extLst>
                    <a:ext uri="{9D8B030D-6E8A-4147-A177-3AD203B41FA5}">
                      <a16:colId xmlns:a16="http://schemas.microsoft.com/office/drawing/2014/main" xmlns="" val="946123654"/>
                    </a:ext>
                  </a:extLst>
                </a:gridCol>
                <a:gridCol w="3344427">
                  <a:extLst>
                    <a:ext uri="{9D8B030D-6E8A-4147-A177-3AD203B41FA5}">
                      <a16:colId xmlns:a16="http://schemas.microsoft.com/office/drawing/2014/main" xmlns="" val="2411658997"/>
                    </a:ext>
                  </a:extLst>
                </a:gridCol>
                <a:gridCol w="2304502">
                  <a:extLst>
                    <a:ext uri="{9D8B030D-6E8A-4147-A177-3AD203B41FA5}">
                      <a16:colId xmlns:a16="http://schemas.microsoft.com/office/drawing/2014/main" xmlns="" val="3411213719"/>
                    </a:ext>
                  </a:extLst>
                </a:gridCol>
              </a:tblGrid>
              <a:tr h="454499">
                <a:tc>
                  <a:txBody>
                    <a:bodyPr/>
                    <a:lstStyle/>
                    <a:p>
                      <a:r>
                        <a:rPr lang="en-US" dirty="0"/>
                        <a:t>Core areas* </a:t>
                      </a:r>
                    </a:p>
                  </a:txBody>
                  <a:tcPr marL="68580" marR="68580"/>
                </a:tc>
                <a:tc>
                  <a:txBody>
                    <a:bodyPr/>
                    <a:lstStyle/>
                    <a:p>
                      <a:r>
                        <a:rPr lang="en-US" dirty="0"/>
                        <a:t>Domain</a:t>
                      </a:r>
                      <a:r>
                        <a:rPr lang="en-US" baseline="0" dirty="0"/>
                        <a:t> **</a:t>
                      </a:r>
                      <a:endParaRPr lang="en-US" dirty="0"/>
                    </a:p>
                  </a:txBody>
                  <a:tcPr marL="68580" marR="68580"/>
                </a:tc>
                <a:tc>
                  <a:txBody>
                    <a:bodyPr/>
                    <a:lstStyle/>
                    <a:p>
                      <a:r>
                        <a:rPr lang="en-US" dirty="0"/>
                        <a:t>Category #</a:t>
                      </a:r>
                    </a:p>
                  </a:txBody>
                  <a:tcPr marL="68580" marR="68580"/>
                </a:tc>
                <a:extLst>
                  <a:ext uri="{0D108BD9-81ED-4DB2-BD59-A6C34878D82A}">
                    <a16:rowId xmlns:a16="http://schemas.microsoft.com/office/drawing/2014/main" xmlns="" val="868424398"/>
                  </a:ext>
                </a:extLst>
              </a:tr>
              <a:tr h="454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DEFINITION</a:t>
                      </a:r>
                    </a:p>
                    <a:p>
                      <a:endParaRPr lang="en-US" sz="1600" dirty="0"/>
                    </a:p>
                  </a:txBody>
                  <a:tcPr marL="68580" marR="68580"/>
                </a:tc>
                <a:tc>
                  <a:txBody>
                    <a:bodyPr/>
                    <a:lstStyle/>
                    <a:p>
                      <a:r>
                        <a:rPr lang="en-US" dirty="0" smtClean="0"/>
                        <a:t>CONGNITIVE</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MUST KNOW</a:t>
                      </a:r>
                    </a:p>
                    <a:p>
                      <a:endParaRPr lang="en-US" dirty="0"/>
                    </a:p>
                  </a:txBody>
                  <a:tcPr marL="68580" marR="68580"/>
                </a:tc>
                <a:extLst>
                  <a:ext uri="{0D108BD9-81ED-4DB2-BD59-A6C34878D82A}">
                    <a16:rowId xmlns:a16="http://schemas.microsoft.com/office/drawing/2014/main" xmlns="" val="3586572506"/>
                  </a:ext>
                </a:extLst>
              </a:tr>
              <a:tr h="454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CLASSIFICATION</a:t>
                      </a:r>
                    </a:p>
                    <a:p>
                      <a:endParaRPr lang="en-US" sz="16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CONGNITIVE</a:t>
                      </a:r>
                    </a:p>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MUST KNOW</a:t>
                      </a:r>
                    </a:p>
                    <a:p>
                      <a:endParaRPr lang="en-US" dirty="0"/>
                    </a:p>
                  </a:txBody>
                  <a:tcPr marL="68580" marR="68580"/>
                </a:tc>
                <a:extLst>
                  <a:ext uri="{0D108BD9-81ED-4DB2-BD59-A6C34878D82A}">
                    <a16:rowId xmlns:a16="http://schemas.microsoft.com/office/drawing/2014/main" xmlns="" val="2359924706"/>
                  </a:ext>
                </a:extLst>
              </a:tr>
              <a:tr h="454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THEORIES OF DENTAL CARIES</a:t>
                      </a:r>
                    </a:p>
                    <a:p>
                      <a:endParaRPr lang="en-US" sz="16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CONGNITIVE</a:t>
                      </a:r>
                    </a:p>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MUST KNOW</a:t>
                      </a:r>
                    </a:p>
                    <a:p>
                      <a:endParaRPr lang="en-US" dirty="0"/>
                    </a:p>
                  </a:txBody>
                  <a:tcPr marL="68580" marR="68580"/>
                </a:tc>
                <a:extLst>
                  <a:ext uri="{0D108BD9-81ED-4DB2-BD59-A6C34878D82A}">
                    <a16:rowId xmlns:a16="http://schemas.microsoft.com/office/drawing/2014/main" xmlns="" val="2577297493"/>
                  </a:ext>
                </a:extLst>
              </a:tr>
              <a:tr h="454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ZONES OF BACTERIAL INFECTIONS</a:t>
                      </a:r>
                    </a:p>
                    <a:p>
                      <a:endParaRPr lang="en-US" sz="16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CONGNITIVE</a:t>
                      </a:r>
                    </a:p>
                    <a:p>
                      <a:endParaRPr lang="en-US" dirty="0"/>
                    </a:p>
                  </a:txBody>
                  <a:tcPr marL="68580" marR="68580"/>
                </a:tc>
                <a:tc>
                  <a:txBody>
                    <a:bodyPr/>
                    <a:lstStyle/>
                    <a:p>
                      <a:r>
                        <a:rPr lang="en-US" dirty="0" smtClean="0"/>
                        <a:t>MUST KNOW</a:t>
                      </a:r>
                      <a:endParaRPr lang="en-US" dirty="0"/>
                    </a:p>
                  </a:txBody>
                  <a:tcPr marL="68580" marR="68580"/>
                </a:tc>
              </a:tr>
            </a:tbl>
          </a:graphicData>
        </a:graphic>
      </p:graphicFrame>
      <p:sp>
        <p:nvSpPr>
          <p:cNvPr id="5" name="Slide Number Placeholder 4"/>
          <p:cNvSpPr>
            <a:spLocks noGrp="1"/>
          </p:cNvSpPr>
          <p:nvPr>
            <p:ph type="sldNum" sz="quarter" idx="12"/>
          </p:nvPr>
        </p:nvSpPr>
        <p:spPr/>
        <p:txBody>
          <a:bodyPr/>
          <a:lstStyle/>
          <a:p>
            <a:fld id="{72795863-2509-495E-A4D3-2D1EB08AA326}" type="slidenum">
              <a:rPr lang="en-US" smtClean="0"/>
              <a:pPr/>
              <a:t>3</a:t>
            </a:fld>
            <a:endParaRPr lang="en-US"/>
          </a:p>
        </p:txBody>
      </p:sp>
    </p:spTree>
    <p:extLst>
      <p:ext uri="{BB962C8B-B14F-4D97-AF65-F5344CB8AC3E}">
        <p14:creationId xmlns:p14="http://schemas.microsoft.com/office/powerpoint/2010/main" xmlns="" val="3994717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114_Chrome.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128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136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140_Chrome - Copy.jpg"/>
          <p:cNvPicPr>
            <a:picLocks noGrp="1" noChangeAspect="1"/>
          </p:cNvPicPr>
          <p:nvPr>
            <p:ph sz="quarter" idx="1"/>
          </p:nvPr>
        </p:nvPicPr>
        <p:blipFill>
          <a:blip r:embed="rId2"/>
          <a:stretch>
            <a:fillRect/>
          </a:stretch>
        </p:blipFill>
        <p:spPr>
          <a:xfrm>
            <a:off x="0" y="0"/>
            <a:ext cx="8991600" cy="6858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146_Chrome.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154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158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207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203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218_Chrome - Copy.jpg"/>
          <p:cNvPicPr>
            <a:picLocks noGrp="1" noChangeAspect="1"/>
          </p:cNvPicPr>
          <p:nvPr>
            <p:ph sz="quarter" idx="1"/>
          </p:nvPr>
        </p:nvPicPr>
        <p:blipFill>
          <a:blip r:embed="rId2"/>
          <a:stretch>
            <a:fillRect/>
          </a:stretch>
        </p:blipFill>
        <p:spPr>
          <a:xfrm>
            <a:off x="0" y="0"/>
            <a:ext cx="9143999"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914400"/>
          </a:xfrm>
        </p:spPr>
        <p:txBody>
          <a:bodyPr/>
          <a:lstStyle/>
          <a:p>
            <a:r>
              <a:rPr lang="en-US" dirty="0"/>
              <a:t>Table of Content </a:t>
            </a:r>
          </a:p>
        </p:txBody>
      </p:sp>
      <p:sp>
        <p:nvSpPr>
          <p:cNvPr id="4" name="Content Placeholder 3"/>
          <p:cNvSpPr>
            <a:spLocks noGrp="1"/>
          </p:cNvSpPr>
          <p:nvPr>
            <p:ph sz="quarter" idx="1"/>
          </p:nvPr>
        </p:nvSpPr>
        <p:spPr/>
        <p:txBody>
          <a:bodyPr>
            <a:normAutofit/>
          </a:bodyPr>
          <a:lstStyle/>
          <a:p>
            <a:r>
              <a:rPr lang="en-US" dirty="0" smtClean="0"/>
              <a:t>DEFINITION</a:t>
            </a:r>
          </a:p>
          <a:p>
            <a:r>
              <a:rPr lang="en-US" dirty="0" smtClean="0"/>
              <a:t>CLASSIFICATION</a:t>
            </a:r>
          </a:p>
          <a:p>
            <a:r>
              <a:rPr lang="en-US" dirty="0" smtClean="0"/>
              <a:t>THEORIES OF DENTAL CARIES</a:t>
            </a:r>
          </a:p>
          <a:p>
            <a:r>
              <a:rPr lang="en-US" dirty="0" smtClean="0"/>
              <a:t>ZONES OF BACTERIAL INFECTIONS</a:t>
            </a:r>
          </a:p>
        </p:txBody>
      </p:sp>
      <p:sp>
        <p:nvSpPr>
          <p:cNvPr id="3" name="Slide Number Placeholder 2"/>
          <p:cNvSpPr>
            <a:spLocks noGrp="1"/>
          </p:cNvSpPr>
          <p:nvPr>
            <p:ph type="sldNum" sz="quarter" idx="4294967295"/>
          </p:nvPr>
        </p:nvSpPr>
        <p:spPr>
          <a:xfrm>
            <a:off x="8129016" y="5734050"/>
            <a:ext cx="609600" cy="521208"/>
          </a:xfrm>
          <a:prstGeom prst="rect">
            <a:avLst/>
          </a:prstGeom>
        </p:spPr>
        <p:txBody>
          <a:bodyPr/>
          <a:lstStyle/>
          <a:p>
            <a:fld id="{72795863-2509-495E-A4D3-2D1EB08AA326}" type="slidenum">
              <a:rPr lang="en-US" smtClean="0"/>
              <a:pPr/>
              <a:t>4</a:t>
            </a:fld>
            <a:endParaRPr lang="en-US"/>
          </a:p>
        </p:txBody>
      </p:sp>
    </p:spTree>
    <p:extLst>
      <p:ext uri="{BB962C8B-B14F-4D97-AF65-F5344CB8AC3E}">
        <p14:creationId xmlns:p14="http://schemas.microsoft.com/office/powerpoint/2010/main" xmlns="" val="2259760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430_Chrome.jpg"/>
          <p:cNvPicPr>
            <a:picLocks noGrp="1" noChangeAspect="1"/>
          </p:cNvPicPr>
          <p:nvPr>
            <p:ph sz="quarter" idx="1"/>
          </p:nvPr>
        </p:nvPicPr>
        <p:blipFill>
          <a:blip r:embed="rId2"/>
          <a:stretch>
            <a:fillRect/>
          </a:stretch>
        </p:blipFill>
        <p:spPr>
          <a:xfrm>
            <a:off x="0" y="0"/>
            <a:ext cx="9144000" cy="67056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C:\Users\Administrator\Documents\dental caries\Screenshot_20220708-123441_Chrome - Copy.jpg"/>
          <p:cNvPicPr>
            <a:picLocks noGrp="1" noChangeAspect="1" noChangeArrowheads="1"/>
          </p:cNvPicPr>
          <p:nvPr>
            <p:ph sz="quarter" idx="1"/>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453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504_Chrome.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517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521_Chrome.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528_Chrome.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535_Chrome.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creenshot_20220708-123607_Chrome.jpg"/>
          <p:cNvPicPr>
            <a:picLocks noGrp="1" noChangeAspect="1"/>
          </p:cNvPicPr>
          <p:nvPr>
            <p:ph sz="quarter" idx="1"/>
          </p:nvPr>
        </p:nvPicPr>
        <p:blipFill>
          <a:blip r:embed="rId2"/>
          <a:stretch>
            <a:fillRect/>
          </a:stretch>
        </p:blipFill>
        <p:spPr>
          <a:xfrm>
            <a:off x="0" y="0"/>
            <a:ext cx="9143999" cy="68580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618_Chrome.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467600" cy="1295400"/>
          </a:xfrm>
        </p:spPr>
        <p:txBody>
          <a:bodyPr/>
          <a:lstStyle/>
          <a:p>
            <a:pPr algn="ctr"/>
            <a:r>
              <a:rPr lang="en-US" b="1" u="sng" dirty="0" smtClean="0"/>
              <a:t>DEFINITION</a:t>
            </a:r>
            <a:endParaRPr lang="en-US" b="1" u="sng" dirty="0"/>
          </a:p>
        </p:txBody>
      </p:sp>
      <p:sp>
        <p:nvSpPr>
          <p:cNvPr id="3" name="Content Placeholder 2"/>
          <p:cNvSpPr>
            <a:spLocks noGrp="1"/>
          </p:cNvSpPr>
          <p:nvPr>
            <p:ph sz="quarter" idx="1"/>
          </p:nvPr>
        </p:nvSpPr>
        <p:spPr>
          <a:xfrm>
            <a:off x="457200" y="2438400"/>
            <a:ext cx="7467600" cy="4035552"/>
          </a:xfrm>
        </p:spPr>
        <p:txBody>
          <a:bodyPr/>
          <a:lstStyle/>
          <a:p>
            <a:r>
              <a:rPr lang="en-US" dirty="0" smtClean="0">
                <a:latin typeface="Arial Rounded MT Bold" pitchFamily="34" charset="0"/>
              </a:rPr>
              <a:t>According to Shafer's , Dental caries is defined as :- an irreversible microbial disease of the calcified tissues of the teeth, characterized by demineralization of the inorganic portion and destruction of the organic substance of the tooth, which often leads to cavitations.</a:t>
            </a:r>
            <a:endParaRPr lang="en-US" dirty="0">
              <a:latin typeface="Arial Rounded MT Bold"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623_Chrome.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628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633_Chrome.jpg"/>
          <p:cNvPicPr>
            <a:picLocks noGrp="1" noChangeAspect="1"/>
          </p:cNvPicPr>
          <p:nvPr>
            <p:ph sz="quarter" idx="1"/>
          </p:nvPr>
        </p:nvPicPr>
        <p:blipFill>
          <a:blip r:embed="rId2"/>
          <a:stretch>
            <a:fillRect/>
          </a:stretch>
        </p:blipFill>
        <p:spPr>
          <a:xfrm>
            <a:off x="0" y="0"/>
            <a:ext cx="9143999" cy="68580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637_Chrome.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643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648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652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709_Chrome - Copy.jpg"/>
          <p:cNvPicPr>
            <a:picLocks noGrp="1" noChangeAspect="1"/>
          </p:cNvPicPr>
          <p:nvPr>
            <p:ph sz="quarter" idx="1"/>
          </p:nvPr>
        </p:nvPicPr>
        <p:blipFill>
          <a:blip r:embed="rId2"/>
          <a:stretch>
            <a:fillRect/>
          </a:stretch>
        </p:blipFill>
        <p:spPr>
          <a:xfrm>
            <a:off x="0" y="-228600"/>
            <a:ext cx="9144000" cy="70866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712_Chrome.jpg"/>
          <p:cNvPicPr>
            <a:picLocks noGrp="1" noChangeAspect="1"/>
          </p:cNvPicPr>
          <p:nvPr>
            <p:ph sz="quarter" idx="1"/>
          </p:nvPr>
        </p:nvPicPr>
        <p:blipFill>
          <a:blip r:embed="rId2"/>
          <a:stretch>
            <a:fillRect/>
          </a:stretch>
        </p:blipFill>
        <p:spPr>
          <a:xfrm>
            <a:off x="0" y="0"/>
            <a:ext cx="9143999" cy="68580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pPr algn="ctr">
              <a:buFont typeface="Arial" pitchFamily="34" charset="0"/>
              <a:buChar char="•"/>
            </a:pPr>
            <a:r>
              <a:rPr lang="en-US" sz="2400" u="sng" dirty="0" smtClean="0"/>
              <a:t>FACTORS AFFECTING DENTAL CARIES</a:t>
            </a:r>
            <a:endParaRPr lang="en-US" sz="2400" u="sng" dirty="0"/>
          </a:p>
        </p:txBody>
      </p:sp>
      <p:pic>
        <p:nvPicPr>
          <p:cNvPr id="4" name="Content Placeholder 3" descr="478-4.jpg"/>
          <p:cNvPicPr>
            <a:picLocks noGrp="1" noChangeAspect="1"/>
          </p:cNvPicPr>
          <p:nvPr>
            <p:ph sz="quarter" idx="1"/>
          </p:nvPr>
        </p:nvPicPr>
        <p:blipFill>
          <a:blip r:embed="rId2"/>
          <a:stretch>
            <a:fillRect/>
          </a:stretch>
        </p:blipFill>
        <p:spPr>
          <a:xfrm>
            <a:off x="2057400" y="1524000"/>
            <a:ext cx="4800600" cy="533399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230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ental-caries-version-2-39-320.jpg"/>
          <p:cNvPicPr>
            <a:picLocks noGrp="1" noChangeAspect="1"/>
          </p:cNvPicPr>
          <p:nvPr>
            <p:ph sz="quarter" idx="1"/>
          </p:nvPr>
        </p:nvPicPr>
        <p:blipFill>
          <a:blip r:embed="rId2">
            <a:lum contrast="40000"/>
          </a:blip>
          <a:stretch>
            <a:fillRect/>
          </a:stretch>
        </p:blipFill>
        <p:spPr>
          <a:xfrm>
            <a:off x="0" y="0"/>
            <a:ext cx="9144000" cy="68580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ental-caries-version-2-21-320.jpg"/>
          <p:cNvPicPr>
            <a:picLocks noGrp="1" noChangeAspect="1"/>
          </p:cNvPicPr>
          <p:nvPr>
            <p:ph sz="quarter" idx="1"/>
          </p:nvPr>
        </p:nvPicPr>
        <p:blipFill>
          <a:blip r:embed="rId2">
            <a:lum contrast="40000"/>
          </a:blip>
          <a:stretch>
            <a:fillRect/>
          </a:stretch>
        </p:blipFill>
        <p:spPr>
          <a:xfrm>
            <a:off x="0" y="0"/>
            <a:ext cx="9144000" cy="68580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ownload.jpg"/>
          <p:cNvPicPr>
            <a:picLocks noGrp="1" noChangeAspect="1"/>
          </p:cNvPicPr>
          <p:nvPr>
            <p:ph sz="quarter" idx="1"/>
          </p:nvPr>
        </p:nvPicPr>
        <p:blipFill>
          <a:blip r:embed="rId2">
            <a:lum bright="-20000" contrast="40000"/>
          </a:blip>
          <a:stretch>
            <a:fillRect/>
          </a:stretch>
        </p:blipFill>
        <p:spPr>
          <a:xfrm>
            <a:off x="0" y="0"/>
            <a:ext cx="9143999" cy="68580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nemonics-histological-zones-of-enamel-and-dentinal-caries-5-320.jpg"/>
          <p:cNvPicPr>
            <a:picLocks noGrp="1" noChangeAspect="1"/>
          </p:cNvPicPr>
          <p:nvPr>
            <p:ph sz="quarter" idx="1"/>
          </p:nvPr>
        </p:nvPicPr>
        <p:blipFill>
          <a:blip r:embed="rId2">
            <a:lum contrast="30000"/>
          </a:blip>
          <a:stretch>
            <a:fillRect/>
          </a:stretch>
        </p:blipFill>
        <p:spPr>
          <a:xfrm>
            <a:off x="0" y="0"/>
            <a:ext cx="9144000" cy="685800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 </a:t>
            </a:r>
            <a:endParaRPr lang="en-US" dirty="0"/>
          </a:p>
        </p:txBody>
      </p:sp>
      <p:sp>
        <p:nvSpPr>
          <p:cNvPr id="3" name="Content Placeholder 2"/>
          <p:cNvSpPr>
            <a:spLocks noGrp="1"/>
          </p:cNvSpPr>
          <p:nvPr>
            <p:ph sz="quarter" idx="1"/>
          </p:nvPr>
        </p:nvSpPr>
        <p:spPr/>
        <p:txBody>
          <a:bodyPr/>
          <a:lstStyle/>
          <a:p>
            <a:r>
              <a:rPr lang="en-US" dirty="0" smtClean="0"/>
              <a:t>Dental caries has a multi factorial causation </a:t>
            </a:r>
          </a:p>
          <a:p>
            <a:r>
              <a:rPr lang="en-US" dirty="0" smtClean="0"/>
              <a:t>Dental caries is an oral infection </a:t>
            </a:r>
          </a:p>
          <a:p>
            <a:r>
              <a:rPr lang="en-US" dirty="0" smtClean="0"/>
              <a:t>Dental caries is a dynamic process </a:t>
            </a:r>
          </a:p>
          <a:p>
            <a:r>
              <a:rPr lang="en-US" dirty="0" smtClean="0"/>
              <a:t>Dental caries can be modified by </a:t>
            </a:r>
            <a:r>
              <a:rPr lang="en-US" smtClean="0"/>
              <a:t>protective factors </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&amp; Answer Session</a:t>
            </a:r>
            <a:endParaRPr lang="en-US" sz="2400" dirty="0"/>
          </a:p>
        </p:txBody>
      </p:sp>
      <p:sp>
        <p:nvSpPr>
          <p:cNvPr id="5" name="Content Placeholder 4"/>
          <p:cNvSpPr>
            <a:spLocks noGrp="1"/>
          </p:cNvSpPr>
          <p:nvPr>
            <p:ph sz="quarter" idx="1"/>
          </p:nvPr>
        </p:nvSpPr>
        <p:spPr/>
        <p:txBody>
          <a:bodyPr>
            <a:normAutofit/>
          </a:bodyPr>
          <a:lstStyle/>
          <a:p>
            <a:r>
              <a:rPr lang="en-US" dirty="0" smtClean="0"/>
              <a:t>DEFINE DENTAL CARIES &amp; WRITE ABOUT SMOOTH SURFACE CARIES</a:t>
            </a:r>
          </a:p>
          <a:p>
            <a:r>
              <a:rPr lang="en-US" dirty="0" smtClean="0"/>
              <a:t>ZONES OF BACTERIAL  INFECTIONS</a:t>
            </a:r>
          </a:p>
          <a:p>
            <a:r>
              <a:rPr lang="en-US" dirty="0" smtClean="0"/>
              <a:t>WRITE ABOUT THEORIES OF DENTAL CARIES</a:t>
            </a:r>
          </a:p>
          <a:p>
            <a:pPr>
              <a:buNone/>
            </a:pPr>
            <a:endParaRPr lang="en-US" dirty="0"/>
          </a:p>
        </p:txBody>
      </p:sp>
      <p:sp>
        <p:nvSpPr>
          <p:cNvPr id="2" name="Slide Number Placeholder 1"/>
          <p:cNvSpPr>
            <a:spLocks noGrp="1"/>
          </p:cNvSpPr>
          <p:nvPr>
            <p:ph type="sldNum" sz="quarter" idx="4294967295"/>
          </p:nvPr>
        </p:nvSpPr>
        <p:spPr>
          <a:xfrm>
            <a:off x="8129016" y="5734050"/>
            <a:ext cx="609600" cy="521208"/>
          </a:xfrm>
          <a:prstGeom prst="rect">
            <a:avLst/>
          </a:prstGeom>
        </p:spPr>
        <p:txBody>
          <a:bodyPr/>
          <a:lstStyle/>
          <a:p>
            <a:fld id="{72795863-2509-495E-A4D3-2D1EB08AA326}" type="slidenum">
              <a:rPr lang="en-US" smtClean="0"/>
              <a:pPr/>
              <a:t>65</a:t>
            </a:fld>
            <a:endParaRPr lang="en-US"/>
          </a:p>
        </p:txBody>
      </p:sp>
    </p:spTree>
    <p:extLst>
      <p:ext uri="{BB962C8B-B14F-4D97-AF65-F5344CB8AC3E}">
        <p14:creationId xmlns:p14="http://schemas.microsoft.com/office/powerpoint/2010/main" xmlns="" val="22874092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REFERENCES</a:t>
            </a:r>
            <a:r>
              <a:rPr lang="en-US" dirty="0"/>
              <a:t> </a:t>
            </a:r>
            <a:br>
              <a:rPr lang="en-US" dirty="0"/>
            </a:br>
            <a:r>
              <a:rPr lang="en-US" sz="2200" b="1" dirty="0">
                <a:latin typeface="Times New Roman" panose="02020603050405020304" pitchFamily="18" charset="0"/>
                <a:cs typeface="Times New Roman" panose="02020603050405020304" pitchFamily="18" charset="0"/>
              </a:rPr>
              <a:t>NAME OF THE BOOK WITH EDITION AND PAGE NUMBERS </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ARTICLE ARE TO BE MENTIONED IF NEEDED</a:t>
            </a:r>
            <a:endParaRPr lang="en-US" sz="2200" dirty="0"/>
          </a:p>
        </p:txBody>
      </p:sp>
      <p:sp>
        <p:nvSpPr>
          <p:cNvPr id="4" name="Content Placeholder 3"/>
          <p:cNvSpPr>
            <a:spLocks noGrp="1"/>
          </p:cNvSpPr>
          <p:nvPr>
            <p:ph sz="quarter" idx="1"/>
          </p:nvPr>
        </p:nvSpPr>
        <p:spPr/>
        <p:txBody>
          <a:bodyPr/>
          <a:lstStyle/>
          <a:p>
            <a:r>
              <a:rPr lang="en-US" dirty="0" smtClean="0"/>
              <a:t>SHAFER’S 9</a:t>
            </a:r>
            <a:r>
              <a:rPr lang="en-US" baseline="30000" dirty="0" smtClean="0"/>
              <a:t>th</a:t>
            </a:r>
            <a:r>
              <a:rPr lang="en-US" dirty="0" smtClean="0"/>
              <a:t> EDITION</a:t>
            </a:r>
          </a:p>
          <a:p>
            <a:r>
              <a:rPr lang="en-US" dirty="0" smtClean="0"/>
              <a:t>LUCAS</a:t>
            </a:r>
          </a:p>
          <a:p>
            <a:r>
              <a:rPr lang="en-US" dirty="0" smtClean="0"/>
              <a:t>NEVILLE</a:t>
            </a:r>
          </a:p>
          <a:p>
            <a:r>
              <a:rPr lang="en-US" dirty="0" smtClean="0"/>
              <a:t>REGEZI</a:t>
            </a:r>
          </a:p>
          <a:p>
            <a:endParaRPr lang="en-US" dirty="0"/>
          </a:p>
        </p:txBody>
      </p:sp>
      <p:sp>
        <p:nvSpPr>
          <p:cNvPr id="3" name="Slide Number Placeholder 2"/>
          <p:cNvSpPr>
            <a:spLocks noGrp="1"/>
          </p:cNvSpPr>
          <p:nvPr>
            <p:ph type="sldNum" sz="quarter" idx="4294967295"/>
          </p:nvPr>
        </p:nvSpPr>
        <p:spPr>
          <a:xfrm>
            <a:off x="8129016" y="5734050"/>
            <a:ext cx="609600" cy="521208"/>
          </a:xfrm>
          <a:prstGeom prst="rect">
            <a:avLst/>
          </a:prstGeom>
        </p:spPr>
        <p:txBody>
          <a:bodyPr/>
          <a:lstStyle/>
          <a:p>
            <a:fld id="{72795863-2509-495E-A4D3-2D1EB08AA326}" type="slidenum">
              <a:rPr lang="en-US" smtClean="0"/>
              <a:pPr/>
              <a:t>66</a:t>
            </a:fld>
            <a:endParaRPr lang="en-US"/>
          </a:p>
        </p:txBody>
      </p:sp>
    </p:spTree>
    <p:extLst>
      <p:ext uri="{BB962C8B-B14F-4D97-AF65-F5344CB8AC3E}">
        <p14:creationId xmlns:p14="http://schemas.microsoft.com/office/powerpoint/2010/main" xmlns="" val="1546120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0"/>
            <a:ext cx="8915400" cy="5668962"/>
          </a:xfrm>
        </p:spPr>
        <p:txBody>
          <a:bodyPr>
            <a:normAutofit/>
          </a:bodyPr>
          <a:lstStyle/>
          <a:p>
            <a:r>
              <a:rPr lang="en-US" sz="6000" dirty="0" smtClean="0"/>
              <a:t>THANK YOU</a:t>
            </a:r>
            <a:endParaRPr lang="en-US" sz="6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20708-123235_Chrome - Copy.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creenshot_20220708-123251_Chrome.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shot_20220708-123255_Chrome.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137</TotalTime>
  <Words>193</Words>
  <Application>Microsoft Office PowerPoint</Application>
  <PresentationFormat>On-screen Show (4:3)</PresentationFormat>
  <Paragraphs>51</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Oriel</vt:lpstr>
      <vt:lpstr>RUNGTA COLLEGE OF DENTAL SCIENCES &amp; RESEARCH  </vt:lpstr>
      <vt:lpstr>DENTAL CARIES</vt:lpstr>
      <vt:lpstr>Specific learning Objectives </vt:lpstr>
      <vt:lpstr>Table of Content </vt:lpstr>
      <vt:lpstr>DEFINITION</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FACTORS AFFECTING DENTAL CARIES</vt:lpstr>
      <vt:lpstr>Slide 60</vt:lpstr>
      <vt:lpstr>Slide 61</vt:lpstr>
      <vt:lpstr>Slide 62</vt:lpstr>
      <vt:lpstr>Slide 63</vt:lpstr>
      <vt:lpstr>Take home message </vt:lpstr>
      <vt:lpstr>Question &amp; Answer Session</vt:lpstr>
      <vt:lpstr>REFERENCES  NAME OF THE BOOK WITH EDITION AND PAGE NUMBERS   ARTICLE ARE TO BE MENTIONED IF NEEDED</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CARIES</dc:title>
  <dc:creator>Administrator</dc:creator>
  <cp:lastModifiedBy>OP</cp:lastModifiedBy>
  <cp:revision>24</cp:revision>
  <dcterms:created xsi:type="dcterms:W3CDTF">2022-07-08T06:39:52Z</dcterms:created>
  <dcterms:modified xsi:type="dcterms:W3CDTF">2023-03-04T04:58:58Z</dcterms:modified>
</cp:coreProperties>
</file>